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8" r:id="rId2"/>
    <p:sldId id="313" r:id="rId3"/>
    <p:sldId id="310" r:id="rId4"/>
    <p:sldId id="300" r:id="rId5"/>
    <p:sldId id="271" r:id="rId6"/>
    <p:sldId id="272" r:id="rId7"/>
    <p:sldId id="273" r:id="rId8"/>
    <p:sldId id="257" r:id="rId9"/>
    <p:sldId id="258" r:id="rId10"/>
    <p:sldId id="306" r:id="rId11"/>
    <p:sldId id="307" r:id="rId12"/>
    <p:sldId id="314" r:id="rId13"/>
    <p:sldId id="311" r:id="rId14"/>
    <p:sldId id="285" r:id="rId15"/>
    <p:sldId id="264" r:id="rId16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7C6B62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97A08-6F98-45CE-8B2A-A72C5D8973B0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DEB28-C216-42B9-A8FB-CE173DBAB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3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den Schluss-Satz: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DEB28-C216-42B9-A8FB-CE173DBAB8B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7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effectLst/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D61CAD-EA8B-4C58-9588-F372F43B8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76" y="5867399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2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0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55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84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2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03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50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149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054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110C1-4FDC-441C-A8CB-E342CF6A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181F6E-1BE5-407C-AD4E-3A702848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63F852-FE18-40CE-88EC-A47B8B97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569D25-4F12-4862-9050-6CDB806A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87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CF8F15-9332-464C-A7B7-4F1E73DA7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12" y="5664820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03C69A-34F3-4D0C-B067-989FD16F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27" y="5742878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D605497-9FBC-4EEB-9EEE-3B7CF4720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27" y="5742878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6BC6EF-8046-40E1-91A8-A72D77608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27" y="5742878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0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8C5F49-0659-475D-A968-95F3F8C52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27" y="5742878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AED9B7-1BDF-4B55-965C-688CBA771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27" y="5742878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E74322-F796-4F31-B7BC-B5537E66EC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27" y="5742878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3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BC528F-97C3-4B58-AD10-5786EEE53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27" y="5742878"/>
            <a:ext cx="2069075" cy="1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2E35E85-7CDC-4CAE-8081-30FEC5D271BC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F81E90D-E289-4064-B670-234C6221CE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75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800" kern="1200" cap="all" dirty="0">
          <a:ln w="3175" cmpd="sng">
            <a:noFill/>
          </a:ln>
          <a:solidFill>
            <a:srgbClr val="002060"/>
          </a:solidFill>
          <a:effectLst>
            <a:glow>
              <a:schemeClr val="tx1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de-DE" sz="2100" kern="1200" cap="small" dirty="0">
          <a:solidFill>
            <a:srgbClr val="00206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de-DE" sz="2100" kern="1200" cap="small" dirty="0" smtClean="0">
          <a:solidFill>
            <a:srgbClr val="00206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de-DE" sz="2100" kern="1200" cap="small" dirty="0" smtClean="0">
          <a:solidFill>
            <a:srgbClr val="00206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de-DE" sz="2100" kern="1200" cap="small" dirty="0" smtClean="0">
          <a:solidFill>
            <a:srgbClr val="00206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2100" kern="1200" cap="small" dirty="0">
          <a:solidFill>
            <a:srgbClr val="00206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bewerbungen@jobgate.inf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gate.info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5DF8B06-93E9-4440-A3CE-0EC489E7B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7975">
            <a:off x="1722458" y="2151673"/>
            <a:ext cx="3756986" cy="34292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40B360-1C7D-4149-A437-4AC74AA41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08" y="1733273"/>
            <a:ext cx="3748445" cy="339145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4C83F91-931F-4291-B5C9-38A36B28E92E}"/>
              </a:ext>
            </a:extLst>
          </p:cNvPr>
          <p:cNvSpPr txBox="1">
            <a:spLocks/>
          </p:cNvSpPr>
          <p:nvPr/>
        </p:nvSpPr>
        <p:spPr>
          <a:xfrm>
            <a:off x="1107984" y="252528"/>
            <a:ext cx="8676222" cy="9037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800" kern="1200" cap="all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cap="none" dirty="0">
                <a:latin typeface="Futura Bk"/>
              </a:rPr>
              <a:t>du suchst einen Ausbildungsplatz ?</a:t>
            </a:r>
          </a:p>
        </p:txBody>
      </p:sp>
    </p:spTree>
    <p:extLst>
      <p:ext uri="{BB962C8B-B14F-4D97-AF65-F5344CB8AC3E}">
        <p14:creationId xmlns:p14="http://schemas.microsoft.com/office/powerpoint/2010/main" val="39360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B18EA0A-4E74-44D0-9715-664759907342}"/>
              </a:ext>
            </a:extLst>
          </p:cNvPr>
          <p:cNvSpPr txBox="1">
            <a:spLocks/>
          </p:cNvSpPr>
          <p:nvPr/>
        </p:nvSpPr>
        <p:spPr>
          <a:xfrm>
            <a:off x="3153939" y="2708220"/>
            <a:ext cx="9034008" cy="144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4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deinen Lebenslauf, Zeugnisse und Praktikums-bestätigungen hast Du ja schon fertig und fügst diese nun noch jeder Bewerbungsmappe bei.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38DA747-8D78-4414-A377-C42E2FCD527B}"/>
              </a:ext>
            </a:extLst>
          </p:cNvPr>
          <p:cNvSpPr txBox="1">
            <a:spLocks/>
          </p:cNvSpPr>
          <p:nvPr/>
        </p:nvSpPr>
        <p:spPr>
          <a:xfrm>
            <a:off x="3153939" y="1530015"/>
            <a:ext cx="8432299" cy="134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4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du musst nur dein Anschreiben für jedes Unternehmen und Ausbildungsberuf anpassen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208358F4-0153-4AA7-841E-8E321CD2359F}"/>
              </a:ext>
            </a:extLst>
          </p:cNvPr>
          <p:cNvSpPr txBox="1">
            <a:spLocks/>
          </p:cNvSpPr>
          <p:nvPr/>
        </p:nvSpPr>
        <p:spPr>
          <a:xfrm>
            <a:off x="512784" y="228224"/>
            <a:ext cx="11404895" cy="11165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/>
              <a:t>auch mehrere Bewerbungsmappen fertig zu machen ist ganz einfach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B21B008-02B1-417C-B0C5-72DF9686D822}"/>
              </a:ext>
            </a:extLst>
          </p:cNvPr>
          <p:cNvSpPr txBox="1">
            <a:spLocks/>
          </p:cNvSpPr>
          <p:nvPr/>
        </p:nvSpPr>
        <p:spPr>
          <a:xfrm>
            <a:off x="3153939" y="3777475"/>
            <a:ext cx="9034008" cy="1626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4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dann speicherst du jede Bewerbungsmappe als </a:t>
            </a:r>
            <a:r>
              <a:rPr lang="de-DE" sz="2400" cap="none" dirty="0" err="1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pdf</a:t>
            </a:r>
            <a:r>
              <a:rPr lang="de-DE" sz="24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 ab: </a:t>
            </a:r>
            <a:r>
              <a:rPr lang="de-DE" sz="2400" u="sng" cap="none" dirty="0">
                <a:ln w="3175" cmpd="sng">
                  <a:noFill/>
                </a:ln>
                <a:solidFill>
                  <a:srgbClr val="ED8B0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nachname_vorname_unternehmen_beruf.pdf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74D9778-B963-4ABD-A87E-5E31DCCEC547}"/>
              </a:ext>
            </a:extLst>
          </p:cNvPr>
          <p:cNvSpPr txBox="1">
            <a:spLocks/>
          </p:cNvSpPr>
          <p:nvPr/>
        </p:nvSpPr>
        <p:spPr>
          <a:xfrm>
            <a:off x="3153939" y="5188217"/>
            <a:ext cx="9034008" cy="144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4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und schickst diese per mail an </a:t>
            </a:r>
            <a:r>
              <a:rPr lang="de-DE" sz="24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hlinkClick r:id="rId2"/>
              </a:rPr>
              <a:t>bewerbungen@jobgate.info</a:t>
            </a:r>
            <a:br>
              <a:rPr lang="de-DE" sz="24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</a:br>
            <a:endParaRPr lang="de-DE" sz="2400" cap="none" dirty="0">
              <a:ln w="3175" cmpd="sng">
                <a:noFill/>
              </a:ln>
              <a:effectLst>
                <a:glow>
                  <a:schemeClr val="tx1"/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1A4B024-1AEF-4EFD-96E1-02278AD3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1738359"/>
            <a:ext cx="1339497" cy="193972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7D29CA0-2259-4ADA-BC6E-4D615894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5" y="2201937"/>
            <a:ext cx="1580176" cy="228824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4C9E96B-2818-457A-9C43-832514CAC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18" y="2873860"/>
            <a:ext cx="1580176" cy="228824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230C169-4549-4FE1-844A-E5662B18E357}"/>
              </a:ext>
            </a:extLst>
          </p:cNvPr>
          <p:cNvSpPr txBox="1"/>
          <p:nvPr/>
        </p:nvSpPr>
        <p:spPr>
          <a:xfrm>
            <a:off x="665185" y="3827406"/>
            <a:ext cx="331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D8B00"/>
                </a:solidFill>
              </a:rPr>
              <a:t>du passt nur das </a:t>
            </a:r>
          </a:p>
          <a:p>
            <a:r>
              <a:rPr lang="de-DE" sz="2000" b="1" dirty="0">
                <a:solidFill>
                  <a:srgbClr val="ED8B00"/>
                </a:solidFill>
              </a:rPr>
              <a:t>Anschreiben an</a:t>
            </a:r>
          </a:p>
        </p:txBody>
      </p:sp>
    </p:spTree>
    <p:extLst>
      <p:ext uri="{BB962C8B-B14F-4D97-AF65-F5344CB8AC3E}">
        <p14:creationId xmlns:p14="http://schemas.microsoft.com/office/powerpoint/2010/main" val="38763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4">
            <a:extLst>
              <a:ext uri="{FF2B5EF4-FFF2-40B4-BE49-F238E27FC236}">
                <a16:creationId xmlns:a16="http://schemas.microsoft.com/office/drawing/2014/main" id="{208358F4-0153-4AA7-841E-8E321CD2359F}"/>
              </a:ext>
            </a:extLst>
          </p:cNvPr>
          <p:cNvSpPr txBox="1">
            <a:spLocks/>
          </p:cNvSpPr>
          <p:nvPr/>
        </p:nvSpPr>
        <p:spPr>
          <a:xfrm>
            <a:off x="512784" y="72871"/>
            <a:ext cx="11404895" cy="11165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/>
              <a:t>und was passiert dann auf der </a:t>
            </a:r>
            <a:r>
              <a:rPr lang="de-DE" sz="3000" cap="none" dirty="0" err="1"/>
              <a:t>JobGate</a:t>
            </a:r>
            <a:r>
              <a:rPr lang="de-DE" sz="3000" cap="none" dirty="0"/>
              <a:t>? 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B21B008-02B1-417C-B0C5-72DF9686D822}"/>
              </a:ext>
            </a:extLst>
          </p:cNvPr>
          <p:cNvSpPr txBox="1">
            <a:spLocks/>
          </p:cNvSpPr>
          <p:nvPr/>
        </p:nvSpPr>
        <p:spPr>
          <a:xfrm>
            <a:off x="5024020" y="1103962"/>
            <a:ext cx="6554925" cy="1016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du kommst pünktlich zur </a:t>
            </a:r>
            <a:r>
              <a:rPr lang="de-DE" sz="2200" cap="none" dirty="0" err="1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JobGate</a:t>
            </a: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 und meldest dich bei der Registrierung an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CFA0E4-A81B-446F-8318-BDBF59DF9744}"/>
              </a:ext>
            </a:extLst>
          </p:cNvPr>
          <p:cNvSpPr txBox="1">
            <a:spLocks/>
          </p:cNvSpPr>
          <p:nvPr/>
        </p:nvSpPr>
        <p:spPr>
          <a:xfrm>
            <a:off x="4952704" y="1889393"/>
            <a:ext cx="6964975" cy="144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du gehst nacheinander zu den Unternehmen, die auf deiner Liste stehen und führst deine Erstbewerbungsgespräche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A9E232D-A5ED-4D3A-A236-BF5993F7AA00}"/>
              </a:ext>
            </a:extLst>
          </p:cNvPr>
          <p:cNvSpPr txBox="1">
            <a:spLocks/>
          </p:cNvSpPr>
          <p:nvPr/>
        </p:nvSpPr>
        <p:spPr>
          <a:xfrm>
            <a:off x="512784" y="5368740"/>
            <a:ext cx="9034008" cy="863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du bekommst von den Unternehmen direkt Feedback und</a:t>
            </a:r>
            <a:b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</a:b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auch gesagt, was weiterhin passieren wird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F344DD0-7E74-4F1E-9C23-90B848AF0D03}"/>
              </a:ext>
            </a:extLst>
          </p:cNvPr>
          <p:cNvSpPr txBox="1">
            <a:spLocks/>
          </p:cNvSpPr>
          <p:nvPr/>
        </p:nvSpPr>
        <p:spPr>
          <a:xfrm>
            <a:off x="512784" y="3608923"/>
            <a:ext cx="9034008" cy="144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du kannst auch zu anderen Unternehmen gehen, die nicht auf deiner Terminliste stehen gehen und dich dort vorstellen und bewerben</a:t>
            </a:r>
            <a:br>
              <a:rPr lang="de-DE" sz="20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</a:br>
            <a:r>
              <a:rPr lang="de-DE" sz="18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Bringe hierfür bitte mal 2-5 Zeugniskopien mit, die du den Unternehmen geben kannst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8EF086A-45BA-4F4F-A6EA-341E6A1E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28" y="1108666"/>
            <a:ext cx="4080159" cy="21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4">
            <a:extLst>
              <a:ext uri="{FF2B5EF4-FFF2-40B4-BE49-F238E27FC236}">
                <a16:creationId xmlns:a16="http://schemas.microsoft.com/office/drawing/2014/main" id="{208358F4-0153-4AA7-841E-8E321CD2359F}"/>
              </a:ext>
            </a:extLst>
          </p:cNvPr>
          <p:cNvSpPr txBox="1">
            <a:spLocks/>
          </p:cNvSpPr>
          <p:nvPr/>
        </p:nvSpPr>
        <p:spPr>
          <a:xfrm>
            <a:off x="512784" y="72871"/>
            <a:ext cx="11404895" cy="11165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/>
              <a:t>und was passiert nach der </a:t>
            </a:r>
            <a:r>
              <a:rPr lang="de-DE" sz="3000" cap="none" dirty="0" err="1"/>
              <a:t>JobGate</a:t>
            </a:r>
            <a:r>
              <a:rPr lang="de-DE" sz="3000" cap="none" dirty="0"/>
              <a:t>? 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B21B008-02B1-417C-B0C5-72DF9686D822}"/>
              </a:ext>
            </a:extLst>
          </p:cNvPr>
          <p:cNvSpPr txBox="1">
            <a:spLocks/>
          </p:cNvSpPr>
          <p:nvPr/>
        </p:nvSpPr>
        <p:spPr>
          <a:xfrm>
            <a:off x="3127555" y="1115645"/>
            <a:ext cx="9034008" cy="1016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die Unternehmen sagen dir, ob und wie es im Bewerbungsprozess weitergeht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CFA0E4-A81B-446F-8318-BDBF59DF9744}"/>
              </a:ext>
            </a:extLst>
          </p:cNvPr>
          <p:cNvSpPr txBox="1">
            <a:spLocks/>
          </p:cNvSpPr>
          <p:nvPr/>
        </p:nvSpPr>
        <p:spPr>
          <a:xfrm>
            <a:off x="3157992" y="1909146"/>
            <a:ext cx="9034008" cy="144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es kann sein, dass sie dich auffordern, deine Bewerbungsmappe auf ihr online-portal hochzuladen.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A9E232D-A5ED-4D3A-A236-BF5993F7AA00}"/>
              </a:ext>
            </a:extLst>
          </p:cNvPr>
          <p:cNvSpPr txBox="1">
            <a:spLocks/>
          </p:cNvSpPr>
          <p:nvPr/>
        </p:nvSpPr>
        <p:spPr>
          <a:xfrm>
            <a:off x="3157992" y="3522628"/>
            <a:ext cx="9034008" cy="144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du erhältst von den Unternehmen per Post oder E-Mail zum Beispiel eine Einladung für einen nächsten Gesprächstermin </a:t>
            </a:r>
            <a:b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</a:b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im Unternehmen.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9EB0713-9A1D-4883-8586-446B5D548584}"/>
              </a:ext>
            </a:extLst>
          </p:cNvPr>
          <p:cNvSpPr txBox="1">
            <a:spLocks/>
          </p:cNvSpPr>
          <p:nvPr/>
        </p:nvSpPr>
        <p:spPr>
          <a:xfrm>
            <a:off x="3472778" y="2963741"/>
            <a:ext cx="9034008" cy="674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Ø"/>
            </a:pPr>
            <a:r>
              <a:rPr lang="de-DE" sz="2000" b="1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das machst du bitte auch noch am selben Tag!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C814E77-B0CB-4035-8ED3-F48C05FCC98B}"/>
              </a:ext>
            </a:extLst>
          </p:cNvPr>
          <p:cNvSpPr txBox="1">
            <a:spLocks/>
          </p:cNvSpPr>
          <p:nvPr/>
        </p:nvSpPr>
        <p:spPr>
          <a:xfrm>
            <a:off x="3157992" y="4569759"/>
            <a:ext cx="9034008" cy="144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oder du wirst zum Probe-Arbeiten ins Unternehmen eingeladen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0C0A6A1-ADF2-414F-BC19-A4862F7EEACD}"/>
              </a:ext>
            </a:extLst>
          </p:cNvPr>
          <p:cNvSpPr txBox="1">
            <a:spLocks/>
          </p:cNvSpPr>
          <p:nvPr/>
        </p:nvSpPr>
        <p:spPr>
          <a:xfrm>
            <a:off x="512784" y="5950854"/>
            <a:ext cx="9034008" cy="688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D8B00"/>
              </a:buClr>
              <a:buNone/>
            </a:pPr>
            <a:r>
              <a:rPr lang="de-DE" sz="22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sei aufmerksam und checke deinen Posteingang!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21FE648-44B6-4526-93A1-19387A0C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" y="1195351"/>
            <a:ext cx="3082459" cy="39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4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38DA747-8D78-4414-A377-C42E2FCD527B}"/>
              </a:ext>
            </a:extLst>
          </p:cNvPr>
          <p:cNvSpPr txBox="1">
            <a:spLocks/>
          </p:cNvSpPr>
          <p:nvPr/>
        </p:nvSpPr>
        <p:spPr>
          <a:xfrm>
            <a:off x="537921" y="2326864"/>
            <a:ext cx="8432299" cy="134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0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die Unternehmen bekommen deine Bewerbungsmappen erst am Tag der </a:t>
            </a:r>
            <a:r>
              <a:rPr lang="de-DE" sz="2000" cap="none" dirty="0" err="1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JobGate</a:t>
            </a:r>
            <a:r>
              <a:rPr lang="de-DE" sz="20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55DA53C-0D8D-415F-891F-2106FAC78958}"/>
              </a:ext>
            </a:extLst>
          </p:cNvPr>
          <p:cNvSpPr txBox="1">
            <a:spLocks/>
          </p:cNvSpPr>
          <p:nvPr/>
        </p:nvSpPr>
        <p:spPr>
          <a:xfrm>
            <a:off x="840871" y="3187291"/>
            <a:ext cx="10216176" cy="1047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Ø"/>
            </a:pPr>
            <a:r>
              <a:rPr lang="de-DE" sz="2000" b="1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dein Vorteil</a:t>
            </a:r>
            <a:r>
              <a:rPr lang="de-DE" sz="20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: die Unternehmen lernen dich kennen noch bevor sie deine Bewerbungsmappe sehen. So wird auch </a:t>
            </a:r>
            <a:r>
              <a:rPr lang="de-DE" sz="2000" b="1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nicht vorab nach Noten aussortiert!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B49ED81-C43A-4878-AFDC-2B37F394BBCE}"/>
              </a:ext>
            </a:extLst>
          </p:cNvPr>
          <p:cNvSpPr txBox="1">
            <a:spLocks/>
          </p:cNvSpPr>
          <p:nvPr/>
        </p:nvSpPr>
        <p:spPr>
          <a:xfrm>
            <a:off x="1176757" y="3887099"/>
            <a:ext cx="8432299" cy="134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Courier New" panose="02070309020205020404" pitchFamily="49" charset="0"/>
              <a:buChar char="o"/>
            </a:pPr>
            <a:r>
              <a:rPr lang="de-DE" sz="20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natürlich spielt dein Zeugnis eine Rolle, aber hier hast Du die Chance, erstmal dich zu präsentieren und einen guten Eindruck von dir abgeben.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D06E12D-58DE-463B-8E9D-E4EFE98900FA}"/>
              </a:ext>
            </a:extLst>
          </p:cNvPr>
          <p:cNvSpPr txBox="1">
            <a:spLocks/>
          </p:cNvSpPr>
          <p:nvPr/>
        </p:nvSpPr>
        <p:spPr>
          <a:xfrm>
            <a:off x="1106671" y="4935080"/>
            <a:ext cx="8432299" cy="728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Courier New" panose="02070309020205020404" pitchFamily="49" charset="0"/>
              <a:buChar char="o"/>
            </a:pPr>
            <a:r>
              <a:rPr lang="de-DE" sz="20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…und du kannst so auch mal ne schlechtere Note ausbügeln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5A29F0-5720-43D9-BA76-3E76CB22ED45}"/>
              </a:ext>
            </a:extLst>
          </p:cNvPr>
          <p:cNvSpPr txBox="1">
            <a:spLocks/>
          </p:cNvSpPr>
          <p:nvPr/>
        </p:nvSpPr>
        <p:spPr>
          <a:xfrm>
            <a:off x="512784" y="196005"/>
            <a:ext cx="11345227" cy="9037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200" cap="none" dirty="0">
                <a:latin typeface="Futura Bk"/>
              </a:rPr>
              <a:t>Die             kann dir helfen, einen Ausbildungsplatz zu finden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5505B08-E3F9-4DF2-9BD8-E34DD8035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00" y="308041"/>
            <a:ext cx="1271143" cy="894922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F5A90BE-1134-4428-AEE0-1860216A7459}"/>
              </a:ext>
            </a:extLst>
          </p:cNvPr>
          <p:cNvSpPr txBox="1">
            <a:spLocks/>
          </p:cNvSpPr>
          <p:nvPr/>
        </p:nvSpPr>
        <p:spPr>
          <a:xfrm>
            <a:off x="537921" y="1627056"/>
            <a:ext cx="10642269" cy="83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Ø"/>
            </a:pPr>
            <a:r>
              <a:rPr lang="de-DE" sz="2000" b="1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dein Vorteil: </a:t>
            </a:r>
            <a:r>
              <a:rPr lang="de-DE" sz="20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auf der </a:t>
            </a:r>
            <a:r>
              <a:rPr lang="de-DE" sz="2000" cap="none" dirty="0" err="1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JobGate</a:t>
            </a:r>
            <a:r>
              <a:rPr lang="de-DE" sz="20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 bekommst Du in jedem Fall deine 1-5 Erstbewerbungsgespräche</a:t>
            </a:r>
          </a:p>
        </p:txBody>
      </p:sp>
    </p:spTree>
    <p:extLst>
      <p:ext uri="{BB962C8B-B14F-4D97-AF65-F5344CB8AC3E}">
        <p14:creationId xmlns:p14="http://schemas.microsoft.com/office/powerpoint/2010/main" val="7715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0641F19D-4D3E-43FA-B2BD-199CEF47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79"/>
            <a:ext cx="12256413" cy="690925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BD181A-D2A0-4E7A-8733-575839940F8D}"/>
              </a:ext>
            </a:extLst>
          </p:cNvPr>
          <p:cNvSpPr txBox="1">
            <a:spLocks/>
          </p:cNvSpPr>
          <p:nvPr/>
        </p:nvSpPr>
        <p:spPr>
          <a:xfrm>
            <a:off x="2685729" y="4947270"/>
            <a:ext cx="6134590" cy="1240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000" cap="none" dirty="0" err="1">
                <a:solidFill>
                  <a:schemeClr val="tx1"/>
                </a:solidFill>
                <a:sym typeface="Wingdings" panose="05000000000000000000" pitchFamily="2" charset="2"/>
              </a:rPr>
              <a:t>website</a:t>
            </a:r>
            <a:r>
              <a:rPr lang="de-DE" sz="2000" cap="none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de-DE" sz="2000" cap="none" dirty="0">
                <a:sym typeface="Wingdings" panose="05000000000000000000" pitchFamily="2" charset="2"/>
              </a:rPr>
              <a:t> </a:t>
            </a:r>
            <a:r>
              <a:rPr lang="de-DE" sz="2000" cap="none" dirty="0">
                <a:sym typeface="Wingdings" panose="05000000000000000000" pitchFamily="2" charset="2"/>
                <a:hlinkClick r:id="rId3"/>
              </a:rPr>
              <a:t>www.jobgate.info</a:t>
            </a:r>
            <a:br>
              <a:rPr lang="de-DE" sz="2000" cap="none" dirty="0">
                <a:sym typeface="Wingdings" panose="05000000000000000000" pitchFamily="2" charset="2"/>
              </a:rPr>
            </a:br>
            <a:r>
              <a:rPr lang="de-DE" sz="2000" cap="none" dirty="0">
                <a:solidFill>
                  <a:schemeClr val="tx1"/>
                </a:solidFill>
                <a:sym typeface="Wingdings" panose="05000000000000000000" pitchFamily="2" charset="2"/>
              </a:rPr>
              <a:t>Telefon und </a:t>
            </a:r>
            <a:r>
              <a:rPr lang="de-DE" sz="2000" cap="none" dirty="0" err="1">
                <a:solidFill>
                  <a:schemeClr val="tx1"/>
                </a:solidFill>
                <a:sym typeface="Wingdings" panose="05000000000000000000" pitchFamily="2" charset="2"/>
              </a:rPr>
              <a:t>whatsapp</a:t>
            </a:r>
            <a:r>
              <a:rPr lang="de-DE" sz="2000" cap="none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de-DE" sz="2000" cap="none" dirty="0">
                <a:solidFill>
                  <a:srgbClr val="ED8B00"/>
                </a:solidFill>
                <a:sym typeface="Wingdings" panose="05000000000000000000" pitchFamily="2" charset="2"/>
              </a:rPr>
              <a:t>089/97897970</a:t>
            </a:r>
            <a:br>
              <a:rPr lang="de-DE" sz="2000" cap="none" dirty="0">
                <a:solidFill>
                  <a:srgbClr val="ED8B00"/>
                </a:solidFill>
                <a:sym typeface="Wingdings" panose="05000000000000000000" pitchFamily="2" charset="2"/>
              </a:rPr>
            </a:br>
            <a:r>
              <a:rPr lang="de-DE" sz="2000" cap="none" dirty="0">
                <a:solidFill>
                  <a:schemeClr val="tx1"/>
                </a:solidFill>
                <a:sym typeface="Wingdings" panose="05000000000000000000" pitchFamily="2" charset="2"/>
              </a:rPr>
              <a:t>E-Mail:</a:t>
            </a:r>
            <a:r>
              <a:rPr lang="de-DE" sz="2000" cap="none" dirty="0">
                <a:solidFill>
                  <a:srgbClr val="ED8B00"/>
                </a:solidFill>
                <a:sym typeface="Wingdings" panose="05000000000000000000" pitchFamily="2" charset="2"/>
              </a:rPr>
              <a:t> bewerbungen@jobgate.info</a:t>
            </a:r>
            <a:br>
              <a:rPr lang="de-DE" sz="2400" cap="none" dirty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43CF8C74-ED6D-43A9-9B66-44B19832188C}"/>
              </a:ext>
            </a:extLst>
          </p:cNvPr>
          <p:cNvSpPr txBox="1">
            <a:spLocks/>
          </p:cNvSpPr>
          <p:nvPr/>
        </p:nvSpPr>
        <p:spPr>
          <a:xfrm>
            <a:off x="2682241" y="4708648"/>
            <a:ext cx="7913293" cy="61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cap="none" dirty="0">
                <a:ln w="3175" cmpd="sng">
                  <a:noFill/>
                </a:ln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und du kannst uns jederzeit ansprechen</a:t>
            </a:r>
          </a:p>
          <a:p>
            <a:pPr marL="0" indent="0">
              <a:buNone/>
            </a:pPr>
            <a:endParaRPr lang="de-DE" b="1" dirty="0">
              <a:solidFill>
                <a:srgbClr val="ED8B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37FCA89-C248-471C-B76E-3E4A08F5667D}"/>
              </a:ext>
            </a:extLst>
          </p:cNvPr>
          <p:cNvSpPr txBox="1">
            <a:spLocks/>
          </p:cNvSpPr>
          <p:nvPr/>
        </p:nvSpPr>
        <p:spPr>
          <a:xfrm>
            <a:off x="1280326" y="5414073"/>
            <a:ext cx="10052345" cy="141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</a:rPr>
              <a:t>das                -Team wünscht dir viel Erfolg 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DA79D5C8-5185-4908-9AFA-2F28101C0DD8}"/>
              </a:ext>
            </a:extLst>
          </p:cNvPr>
          <p:cNvSpPr txBox="1">
            <a:spLocks/>
          </p:cNvSpPr>
          <p:nvPr/>
        </p:nvSpPr>
        <p:spPr>
          <a:xfrm>
            <a:off x="512785" y="72871"/>
            <a:ext cx="2169456" cy="11165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/>
              <a:t>Fragen?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C2402FD-E4FB-439D-B7C2-745376672026}"/>
              </a:ext>
            </a:extLst>
          </p:cNvPr>
          <p:cNvSpPr txBox="1">
            <a:spLocks/>
          </p:cNvSpPr>
          <p:nvPr/>
        </p:nvSpPr>
        <p:spPr>
          <a:xfrm>
            <a:off x="512785" y="1063469"/>
            <a:ext cx="4201456" cy="11165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/>
              <a:t>deine JADE-Fachkraft oder </a:t>
            </a:r>
            <a:r>
              <a:rPr lang="de-DE" sz="3000" cap="none" dirty="0" err="1"/>
              <a:t>Lehrer:in</a:t>
            </a:r>
            <a:r>
              <a:rPr lang="de-DE" sz="3000" cap="none" dirty="0"/>
              <a:t> an deiner Schule helfen dir bestimmt!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BBAF538-9594-4B7B-A3F4-A020EDD7782E}"/>
              </a:ext>
            </a:extLst>
          </p:cNvPr>
          <p:cNvSpPr txBox="1">
            <a:spLocks/>
          </p:cNvSpPr>
          <p:nvPr/>
        </p:nvSpPr>
        <p:spPr>
          <a:xfrm>
            <a:off x="5949066" y="-220018"/>
            <a:ext cx="2920361" cy="11165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/>
              <a:t>Ausbildung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C5A185F-A8AA-4170-8C85-2B082796D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90" y="5707878"/>
            <a:ext cx="1530122" cy="10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18AFC6B-5854-49AB-BDC6-ABE8D998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267" y="14734"/>
            <a:ext cx="1036579" cy="23791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E68191B-13D9-44DC-A853-8E671C150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4494"/>
            <a:ext cx="1202159" cy="270485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3161" y="685800"/>
            <a:ext cx="11206975" cy="5377070"/>
          </a:xfrm>
        </p:spPr>
        <p:txBody>
          <a:bodyPr>
            <a:noAutofit/>
          </a:bodyPr>
          <a:lstStyle/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für jede Bewerbung muss eine Bewerbungsmappe erstellt werden</a:t>
            </a:r>
          </a:p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eine Bewerbungsmappe enthält immer mindestens: </a:t>
            </a:r>
          </a:p>
          <a:p>
            <a:pPr lvl="1"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4 Teile in sauberer Form</a:t>
            </a:r>
          </a:p>
          <a:p>
            <a:pPr lvl="1"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speichere alle 4 Teile ab, damit du sie immer griffbereit hast</a:t>
            </a:r>
          </a:p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achte darauf, dass deine Kontaktdaten im Lebenslauf vollständig sind, damit dich die Unternehmen erreichen können</a:t>
            </a:r>
          </a:p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Informiere dich gut über den Ausbildungsberuf und die Unternehmen</a:t>
            </a:r>
          </a:p>
          <a:p>
            <a:pPr lvl="1"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Schau die Webseiten an: wo ist die Firma? was produzieren sie? Gibt es die Firma auch im Ausland?</a:t>
            </a:r>
          </a:p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komme dem Anlass entsprechend gekleidet </a:t>
            </a:r>
          </a:p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Wenn Dir jemand die Hand zur Begrüßung entgegenstreckt, gib auch Deine Hand!</a:t>
            </a:r>
          </a:p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Bedanke dich für das Gespräch und verabschiede Dich höflich</a:t>
            </a:r>
          </a:p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checke regelmäßig Deine E-Mails, die Unternehmen könnten Dich zu einem weiteren Gespräch zu sich einladen</a:t>
            </a:r>
          </a:p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folge den Anweisungen der Unternehmen vollständig und sofort (z.B. wollen manche Unternehmen, dass Du</a:t>
            </a:r>
            <a:b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r>
              <a:rPr lang="de-DE" sz="16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deine Bewerbungsmappe auf ihr online-Portal hochlädst </a:t>
            </a:r>
            <a:endParaRPr lang="de-DE" sz="1600" cap="none" dirty="0">
              <a:ln w="3175" cmpd="sng">
                <a:noFill/>
              </a:ln>
              <a:effectLst>
                <a:glow>
                  <a:schemeClr val="tx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EA7BE60-645D-4F3B-8DA6-29A176BF89C0}"/>
              </a:ext>
            </a:extLst>
          </p:cNvPr>
          <p:cNvSpPr txBox="1">
            <a:spLocks/>
          </p:cNvSpPr>
          <p:nvPr/>
        </p:nvSpPr>
        <p:spPr>
          <a:xfrm>
            <a:off x="1202159" y="-279227"/>
            <a:ext cx="11410560" cy="135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</a:rPr>
              <a:t>deine Checkliste</a:t>
            </a:r>
          </a:p>
        </p:txBody>
      </p:sp>
    </p:spTree>
    <p:extLst>
      <p:ext uri="{BB962C8B-B14F-4D97-AF65-F5344CB8AC3E}">
        <p14:creationId xmlns:p14="http://schemas.microsoft.com/office/powerpoint/2010/main" val="14275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47DA69C-2914-4112-B259-F4DE309DA74B}"/>
              </a:ext>
            </a:extLst>
          </p:cNvPr>
          <p:cNvGrpSpPr/>
          <p:nvPr/>
        </p:nvGrpSpPr>
        <p:grpSpPr>
          <a:xfrm>
            <a:off x="5521621" y="3856282"/>
            <a:ext cx="5487296" cy="1933758"/>
            <a:chOff x="1498580" y="2430510"/>
            <a:chExt cx="6407688" cy="1766435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A8196AC-1D69-4E37-BF6D-8A3CDB29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8580" y="2430510"/>
              <a:ext cx="3152408" cy="176643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ECA094E-9CA9-4FD9-9F3E-ECF50ED24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0988" y="2430510"/>
              <a:ext cx="3255280" cy="1766435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75D7ACF-41F8-4C49-BC50-12384C645E30}"/>
                </a:ext>
              </a:extLst>
            </p:cNvPr>
            <p:cNvSpPr txBox="1"/>
            <p:nvPr/>
          </p:nvSpPr>
          <p:spPr>
            <a:xfrm>
              <a:off x="3295363" y="3784308"/>
              <a:ext cx="35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Technik und Handwerk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268DC60-0E7D-4A63-8A74-466022484E7D}"/>
              </a:ext>
            </a:extLst>
          </p:cNvPr>
          <p:cNvGrpSpPr/>
          <p:nvPr/>
        </p:nvGrpSpPr>
        <p:grpSpPr>
          <a:xfrm>
            <a:off x="5522512" y="2208983"/>
            <a:ext cx="5557357" cy="1933759"/>
            <a:chOff x="468862" y="1641634"/>
            <a:chExt cx="6829639" cy="1992384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7C5974D4-BED2-4B84-9AAC-3C9A8BA1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862" y="1641634"/>
              <a:ext cx="3522838" cy="1992384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EBEB335B-9B2E-443B-9205-B2D1C1AEA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0641" y="1641635"/>
              <a:ext cx="3639042" cy="1992383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275D8D8-C457-4820-9D99-8DDE36DDD2A8}"/>
                </a:ext>
              </a:extLst>
            </p:cNvPr>
            <p:cNvSpPr txBox="1"/>
            <p:nvPr/>
          </p:nvSpPr>
          <p:spPr>
            <a:xfrm>
              <a:off x="1248474" y="3202474"/>
              <a:ext cx="605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Berufe im Bereich Gesundheit und Pflege</a:t>
              </a:r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18DA811B-72A4-4FF5-BE48-E621F02B4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880">
            <a:off x="753118" y="2328306"/>
            <a:ext cx="3756986" cy="3429297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4611E45-0052-45A5-A932-E72AFEA9626D}"/>
              </a:ext>
            </a:extLst>
          </p:cNvPr>
          <p:cNvGrpSpPr/>
          <p:nvPr/>
        </p:nvGrpSpPr>
        <p:grpSpPr>
          <a:xfrm>
            <a:off x="5526700" y="836277"/>
            <a:ext cx="5483107" cy="1773801"/>
            <a:chOff x="747838" y="1248590"/>
            <a:chExt cx="7701814" cy="2077909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3F856036-4FB3-4F73-AFF5-A282EA52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98745" y="1248590"/>
              <a:ext cx="3850907" cy="2077588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CCB0898C-717F-4C50-BC11-BC11D139A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838" y="1248911"/>
              <a:ext cx="3850907" cy="2077588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164330E-5B4B-4702-BD0D-E0C4C2965B7E}"/>
                </a:ext>
              </a:extLst>
            </p:cNvPr>
            <p:cNvSpPr txBox="1"/>
            <p:nvPr/>
          </p:nvSpPr>
          <p:spPr>
            <a:xfrm>
              <a:off x="2883128" y="2804256"/>
              <a:ext cx="4232083" cy="3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kaufmännische Berufe</a:t>
              </a: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F5F95E23-5D05-4C97-A515-26B3AF26A597}"/>
              </a:ext>
            </a:extLst>
          </p:cNvPr>
          <p:cNvSpPr txBox="1">
            <a:spLocks/>
          </p:cNvSpPr>
          <p:nvPr/>
        </p:nvSpPr>
        <p:spPr>
          <a:xfrm>
            <a:off x="528035" y="46697"/>
            <a:ext cx="7152524" cy="9037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>
                <a:latin typeface="Futura Bk"/>
              </a:rPr>
              <a:t>was willst du einmal werden?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7959AB0-8D87-4095-A388-9A3E007BC383}"/>
              </a:ext>
            </a:extLst>
          </p:cNvPr>
          <p:cNvSpPr txBox="1">
            <a:spLocks/>
          </p:cNvSpPr>
          <p:nvPr/>
        </p:nvSpPr>
        <p:spPr>
          <a:xfrm>
            <a:off x="528035" y="790104"/>
            <a:ext cx="7152524" cy="9037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>
                <a:latin typeface="Futura Bk"/>
              </a:rPr>
              <a:t>was sind deine beruflichen Pläne?</a:t>
            </a:r>
          </a:p>
        </p:txBody>
      </p:sp>
    </p:spTree>
    <p:extLst>
      <p:ext uri="{BB962C8B-B14F-4D97-AF65-F5344CB8AC3E}">
        <p14:creationId xmlns:p14="http://schemas.microsoft.com/office/powerpoint/2010/main" val="22702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4C83F91-931F-4291-B5C9-38A36B28E92E}"/>
              </a:ext>
            </a:extLst>
          </p:cNvPr>
          <p:cNvSpPr txBox="1">
            <a:spLocks/>
          </p:cNvSpPr>
          <p:nvPr/>
        </p:nvSpPr>
        <p:spPr>
          <a:xfrm>
            <a:off x="514965" y="-173414"/>
            <a:ext cx="10928127" cy="9037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800" kern="1200" cap="all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cap="none" dirty="0">
                <a:latin typeface="Futura Bk"/>
              </a:rPr>
              <a:t>was musst du tun um einen Ausbildungsplatz zu finden?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AED7FDD-4F3E-44C0-8E0A-E793BD89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0856">
            <a:off x="8955705" y="1168335"/>
            <a:ext cx="2751231" cy="3984047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BB13ABA-27E3-4B03-91C9-37B4417580E2}"/>
              </a:ext>
            </a:extLst>
          </p:cNvPr>
          <p:cNvSpPr txBox="1">
            <a:spLocks/>
          </p:cNvSpPr>
          <p:nvPr/>
        </p:nvSpPr>
        <p:spPr>
          <a:xfrm>
            <a:off x="858564" y="1123922"/>
            <a:ext cx="8131587" cy="6825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cap="none" dirty="0">
                <a:latin typeface="Futura Bk"/>
              </a:rPr>
              <a:t>dich für einen Beruf entscheiden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3200" cap="none" dirty="0">
              <a:latin typeface="Futura Bk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A50E2E1-B471-4AC6-B5A3-3C9914AEBC13}"/>
              </a:ext>
            </a:extLst>
          </p:cNvPr>
          <p:cNvSpPr txBox="1">
            <a:spLocks/>
          </p:cNvSpPr>
          <p:nvPr/>
        </p:nvSpPr>
        <p:spPr>
          <a:xfrm>
            <a:off x="858564" y="1513631"/>
            <a:ext cx="8131587" cy="6825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cap="none" dirty="0">
                <a:latin typeface="Futura Bk"/>
              </a:rPr>
              <a:t>Bewerbungsmappe erstellen</a:t>
            </a:r>
            <a:endParaRPr lang="de-DE" sz="3200" b="1" cap="none" dirty="0">
              <a:latin typeface="Futura Bk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08463E0-07E4-401E-A936-116AA802CF34}"/>
              </a:ext>
            </a:extLst>
          </p:cNvPr>
          <p:cNvSpPr txBox="1">
            <a:spLocks/>
          </p:cNvSpPr>
          <p:nvPr/>
        </p:nvSpPr>
        <p:spPr>
          <a:xfrm>
            <a:off x="858564" y="3226862"/>
            <a:ext cx="9564196" cy="1184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800" cap="none" dirty="0">
                <a:latin typeface="Futura Bk"/>
              </a:rPr>
              <a:t>sobald du dich bewerben möchtest, musst du deine</a:t>
            </a:r>
            <a:br>
              <a:rPr lang="de-DE" sz="1800" cap="none" dirty="0">
                <a:latin typeface="Futura Bk"/>
              </a:rPr>
            </a:br>
            <a:r>
              <a:rPr lang="de-DE" sz="1800" cap="none" dirty="0">
                <a:latin typeface="Futura Bk"/>
              </a:rPr>
              <a:t>Bewerbungsmappen erstellen - ganz egal, ob du an der </a:t>
            </a:r>
            <a:r>
              <a:rPr lang="de-DE" sz="1800" cap="none" dirty="0" err="1">
                <a:latin typeface="Futura Bk"/>
              </a:rPr>
              <a:t>JobGate</a:t>
            </a:r>
            <a:r>
              <a:rPr lang="de-DE" sz="1800" cap="none" dirty="0">
                <a:latin typeface="Futura Bk"/>
              </a:rPr>
              <a:t> </a:t>
            </a:r>
            <a:br>
              <a:rPr lang="de-DE" sz="1800" cap="none" dirty="0">
                <a:latin typeface="Futura Bk"/>
              </a:rPr>
            </a:br>
            <a:r>
              <a:rPr lang="de-DE" sz="1800" cap="none" dirty="0">
                <a:latin typeface="Futura Bk"/>
              </a:rPr>
              <a:t>teilnimmst oder dich anderweitig bewirbst.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EA1ABC91-2802-429E-A467-0072C8A00551}"/>
              </a:ext>
            </a:extLst>
          </p:cNvPr>
          <p:cNvSpPr txBox="1">
            <a:spLocks/>
          </p:cNvSpPr>
          <p:nvPr/>
        </p:nvSpPr>
        <p:spPr>
          <a:xfrm>
            <a:off x="858564" y="5401874"/>
            <a:ext cx="10240930" cy="855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800" cap="none" dirty="0">
                <a:latin typeface="Futura Bk"/>
              </a:rPr>
              <a:t>und noch was: eine Bewerbung wird nicht reichen, um einen Ausbildungsvertrag zu bekommen: es sind meist mehrere Bewerbungen nötig!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8FD83E2-5A15-425D-83C5-959DB5C46B14}"/>
              </a:ext>
            </a:extLst>
          </p:cNvPr>
          <p:cNvSpPr txBox="1">
            <a:spLocks/>
          </p:cNvSpPr>
          <p:nvPr/>
        </p:nvSpPr>
        <p:spPr>
          <a:xfrm>
            <a:off x="858564" y="2099376"/>
            <a:ext cx="8131587" cy="6825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cap="none" dirty="0">
                <a:latin typeface="Futura Bk"/>
              </a:rPr>
              <a:t>ausbildende Unternehmen suchen</a:t>
            </a:r>
            <a:endParaRPr lang="de-DE" sz="3200" b="1" cap="none" dirty="0">
              <a:latin typeface="Futura Bk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8DA98DD-D978-4C0A-B25D-A9AE91EA9745}"/>
              </a:ext>
            </a:extLst>
          </p:cNvPr>
          <p:cNvSpPr txBox="1">
            <a:spLocks/>
          </p:cNvSpPr>
          <p:nvPr/>
        </p:nvSpPr>
        <p:spPr>
          <a:xfrm>
            <a:off x="858564" y="4342323"/>
            <a:ext cx="10240930" cy="1184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800" cap="none" dirty="0">
                <a:latin typeface="Futura Bk"/>
              </a:rPr>
              <a:t>im normalen Bewerbungsprozess schickst du auch deine Bewerbungs-</a:t>
            </a:r>
            <a:br>
              <a:rPr lang="de-DE" sz="1800" cap="none" dirty="0">
                <a:latin typeface="Futura Bk"/>
              </a:rPr>
            </a:br>
            <a:r>
              <a:rPr lang="de-DE" sz="1800" cap="none" dirty="0">
                <a:latin typeface="Futura Bk"/>
              </a:rPr>
              <a:t>mappe(n) aber es kann sein, dass du keine Einladung zu einem</a:t>
            </a:r>
            <a:br>
              <a:rPr lang="de-DE" sz="1800" cap="none" dirty="0">
                <a:latin typeface="Futura Bk"/>
              </a:rPr>
            </a:br>
            <a:r>
              <a:rPr lang="de-DE" sz="1800" cap="none" dirty="0">
                <a:latin typeface="Futura Bk"/>
              </a:rPr>
              <a:t>Gespräch mit dem Unternehmen bekommst.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32635EC-5835-4E80-94A1-1295B5F3851C}"/>
              </a:ext>
            </a:extLst>
          </p:cNvPr>
          <p:cNvSpPr txBox="1">
            <a:spLocks/>
          </p:cNvSpPr>
          <p:nvPr/>
        </p:nvSpPr>
        <p:spPr>
          <a:xfrm>
            <a:off x="858564" y="2739515"/>
            <a:ext cx="2126448" cy="8416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000" b="1" cap="none" dirty="0">
                <a:latin typeface="Futura Bk"/>
              </a:rPr>
              <a:t>denk daran:</a:t>
            </a:r>
          </a:p>
        </p:txBody>
      </p:sp>
    </p:spTree>
    <p:extLst>
      <p:ext uri="{BB962C8B-B14F-4D97-AF65-F5344CB8AC3E}">
        <p14:creationId xmlns:p14="http://schemas.microsoft.com/office/powerpoint/2010/main" val="1055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01805B8F-EEA8-429E-9DC6-257EA49725D5}"/>
              </a:ext>
            </a:extLst>
          </p:cNvPr>
          <p:cNvSpPr txBox="1">
            <a:spLocks/>
          </p:cNvSpPr>
          <p:nvPr/>
        </p:nvSpPr>
        <p:spPr>
          <a:xfrm>
            <a:off x="494681" y="97094"/>
            <a:ext cx="11345227" cy="9037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200" cap="none" dirty="0">
                <a:latin typeface="Futura Bk"/>
              </a:rPr>
              <a:t>Die             kann dir helfen, einen Ausbildungsplatz zu finden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EA9335A-9729-4FDF-B6D4-39331520A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167627"/>
            <a:ext cx="1271143" cy="89492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12B7B8E-0482-4002-9A27-B87DCAFC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390" y="3772713"/>
            <a:ext cx="2105526" cy="1905000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23E86774-629C-49D2-8678-AD1F311C04CD}"/>
              </a:ext>
            </a:extLst>
          </p:cNvPr>
          <p:cNvSpPr txBox="1">
            <a:spLocks/>
          </p:cNvSpPr>
          <p:nvPr/>
        </p:nvSpPr>
        <p:spPr>
          <a:xfrm>
            <a:off x="1180803" y="1121247"/>
            <a:ext cx="8131587" cy="9037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cap="none" dirty="0">
                <a:latin typeface="Futura Bk"/>
              </a:rPr>
              <a:t>die </a:t>
            </a:r>
            <a:r>
              <a:rPr lang="de-DE" sz="2400" cap="none" dirty="0" err="1">
                <a:latin typeface="Futura Bk"/>
              </a:rPr>
              <a:t>JobGate</a:t>
            </a:r>
            <a:r>
              <a:rPr lang="de-DE" sz="2400" cap="none" dirty="0">
                <a:latin typeface="Futura Bk"/>
              </a:rPr>
              <a:t> ist eine Bewerbungs-Messe</a:t>
            </a:r>
          </a:p>
          <a:p>
            <a:endParaRPr lang="de-DE" sz="3200" cap="none" dirty="0">
              <a:latin typeface="Futura Bk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F46306A-F109-4AC0-AF14-1DB81AE8F869}"/>
              </a:ext>
            </a:extLst>
          </p:cNvPr>
          <p:cNvSpPr txBox="1">
            <a:spLocks/>
          </p:cNvSpPr>
          <p:nvPr/>
        </p:nvSpPr>
        <p:spPr>
          <a:xfrm>
            <a:off x="1201123" y="2407324"/>
            <a:ext cx="10342530" cy="787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cap="none" dirty="0">
                <a:latin typeface="Futura Bk"/>
              </a:rPr>
              <a:t>alle teilnehmenden </a:t>
            </a:r>
            <a:r>
              <a:rPr lang="de-DE" sz="2400" cap="none" dirty="0" err="1">
                <a:latin typeface="Futura Bk"/>
              </a:rPr>
              <a:t>Schüler:innen</a:t>
            </a:r>
            <a:r>
              <a:rPr lang="de-DE" sz="2400" cap="none" dirty="0">
                <a:latin typeface="Futura Bk"/>
              </a:rPr>
              <a:t> erstellen Bewerbungsmappen 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F11F017B-20A4-4C67-A9AB-A5B10665188A}"/>
              </a:ext>
            </a:extLst>
          </p:cNvPr>
          <p:cNvSpPr txBox="1">
            <a:spLocks/>
          </p:cNvSpPr>
          <p:nvPr/>
        </p:nvSpPr>
        <p:spPr>
          <a:xfrm>
            <a:off x="1201123" y="1628865"/>
            <a:ext cx="10765463" cy="9037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cap="none" dirty="0">
                <a:latin typeface="Futura Bk"/>
              </a:rPr>
              <a:t>du bekommst 1 – 5 Erstbewerbungsgespräche bei  ausbildenden Unternehmen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624AB46-C6F4-410C-945D-10B7BAD8B169}"/>
              </a:ext>
            </a:extLst>
          </p:cNvPr>
          <p:cNvGrpSpPr/>
          <p:nvPr/>
        </p:nvGrpSpPr>
        <p:grpSpPr>
          <a:xfrm>
            <a:off x="1259840" y="3216340"/>
            <a:ext cx="7526298" cy="3352582"/>
            <a:chOff x="1259840" y="3216340"/>
            <a:chExt cx="7526298" cy="3352582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4BAF814-6057-491B-88D4-DED9AC8D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840" y="3216340"/>
              <a:ext cx="4470110" cy="3352582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E5313FF-E47A-4266-8FB2-872965562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88"/>
            <a:stretch/>
          </p:blipFill>
          <p:spPr>
            <a:xfrm>
              <a:off x="5831839" y="3228059"/>
              <a:ext cx="2954299" cy="3340863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32D05A7-BF11-4C7F-B8D9-F956E1D837DF}"/>
                </a:ext>
              </a:extLst>
            </p:cNvPr>
            <p:cNvSpPr txBox="1"/>
            <p:nvPr/>
          </p:nvSpPr>
          <p:spPr>
            <a:xfrm>
              <a:off x="1401790" y="3311048"/>
              <a:ext cx="70005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2 x p.a. (November, April)</a:t>
              </a:r>
            </a:p>
            <a:p>
              <a:r>
                <a:rPr lang="de-DE" b="1" dirty="0"/>
                <a:t>             ~ 70 Unternehmen</a:t>
              </a:r>
            </a:p>
            <a:p>
              <a:r>
                <a:rPr lang="de-DE" b="1" dirty="0"/>
                <a:t>              hunderte offene Ausbildungs-    plätze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3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A6116BB-74D9-4EF1-8F24-81E35F6BADA4}"/>
              </a:ext>
            </a:extLst>
          </p:cNvPr>
          <p:cNvSpPr txBox="1">
            <a:spLocks/>
          </p:cNvSpPr>
          <p:nvPr/>
        </p:nvSpPr>
        <p:spPr>
          <a:xfrm>
            <a:off x="801897" y="-463749"/>
            <a:ext cx="11693912" cy="20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</a:rPr>
              <a:t>die folgenden Schritte sind für deine Teilnahme an der </a:t>
            </a:r>
            <a:r>
              <a:rPr lang="de-DE" sz="3000" cap="none" dirty="0" err="1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</a:rPr>
              <a:t>JobGate</a:t>
            </a:r>
            <a:r>
              <a:rPr lang="de-DE" sz="3000" cap="none" dirty="0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</a:rPr>
              <a:t> zu beachten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7F3528DE-6F01-4E7B-B386-833BE5BA1FC3}"/>
              </a:ext>
            </a:extLst>
          </p:cNvPr>
          <p:cNvSpPr txBox="1">
            <a:spLocks/>
          </p:cNvSpPr>
          <p:nvPr/>
        </p:nvSpPr>
        <p:spPr>
          <a:xfrm>
            <a:off x="649497" y="1306166"/>
            <a:ext cx="5165768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7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 </a:t>
            </a:r>
            <a:r>
              <a:rPr lang="de-DE" sz="2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1. Anmeldung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D709DDFD-C8E0-4A63-90EC-2CE457BCF053}"/>
              </a:ext>
            </a:extLst>
          </p:cNvPr>
          <p:cNvSpPr txBox="1">
            <a:spLocks/>
          </p:cNvSpPr>
          <p:nvPr/>
        </p:nvSpPr>
        <p:spPr>
          <a:xfrm>
            <a:off x="899065" y="2079626"/>
            <a:ext cx="2416097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bitte vollständig ausfüllen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468F7DD2-FDB7-4C22-9147-3412D66FC42A}"/>
              </a:ext>
            </a:extLst>
          </p:cNvPr>
          <p:cNvSpPr txBox="1">
            <a:spLocks/>
          </p:cNvSpPr>
          <p:nvPr/>
        </p:nvSpPr>
        <p:spPr>
          <a:xfrm>
            <a:off x="899065" y="5332065"/>
            <a:ext cx="3175684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wenn du unter 16 bist, bitte einen Deiner Eltern unterschreiben lassen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9C14DE6-D66F-499D-A608-0DA922F840BA}"/>
              </a:ext>
            </a:extLst>
          </p:cNvPr>
          <p:cNvSpPr txBox="1">
            <a:spLocks/>
          </p:cNvSpPr>
          <p:nvPr/>
        </p:nvSpPr>
        <p:spPr>
          <a:xfrm>
            <a:off x="878157" y="3961389"/>
            <a:ext cx="2416097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angestrebten</a:t>
            </a:r>
            <a:b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</a:b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Schulabschluss</a:t>
            </a:r>
            <a:b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</a:b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ankreuzen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8E9DCE7-DCFF-4C9D-9EC6-A4A214DD0CA5}"/>
              </a:ext>
            </a:extLst>
          </p:cNvPr>
          <p:cNvGrpSpPr/>
          <p:nvPr/>
        </p:nvGrpSpPr>
        <p:grpSpPr>
          <a:xfrm>
            <a:off x="3767627" y="1267822"/>
            <a:ext cx="5853893" cy="5387134"/>
            <a:chOff x="3446654" y="1306166"/>
            <a:chExt cx="6363687" cy="538713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B9EED1D7-AB85-42A7-A1C6-E4EF503A6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2395" y="4294030"/>
              <a:ext cx="6337946" cy="239927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0BE186F-BB65-4E11-9EE9-8420FBB4A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6654" y="1306166"/>
              <a:ext cx="6172887" cy="3033771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DAE8F26-974E-47C2-A8D1-C84D81F7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3075" y="6200922"/>
              <a:ext cx="739745" cy="341158"/>
            </a:xfrm>
            <a:prstGeom prst="rect">
              <a:avLst/>
            </a:prstGeom>
          </p:spPr>
        </p:pic>
      </p:grp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574DE10-4ED3-4109-B760-47429CD64303}"/>
              </a:ext>
            </a:extLst>
          </p:cNvPr>
          <p:cNvCxnSpPr/>
          <p:nvPr/>
        </p:nvCxnSpPr>
        <p:spPr>
          <a:xfrm>
            <a:off x="2192585" y="4558604"/>
            <a:ext cx="1460810" cy="0"/>
          </a:xfrm>
          <a:prstGeom prst="straightConnector1">
            <a:avLst/>
          </a:prstGeom>
          <a:ln w="34925">
            <a:solidFill>
              <a:srgbClr val="ED8B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168E685-3544-41F7-B892-20D815C9475A}"/>
              </a:ext>
            </a:extLst>
          </p:cNvPr>
          <p:cNvCxnSpPr/>
          <p:nvPr/>
        </p:nvCxnSpPr>
        <p:spPr>
          <a:xfrm>
            <a:off x="2306817" y="6391648"/>
            <a:ext cx="1460810" cy="0"/>
          </a:xfrm>
          <a:prstGeom prst="straightConnector1">
            <a:avLst/>
          </a:prstGeom>
          <a:ln w="34925">
            <a:solidFill>
              <a:srgbClr val="ED8B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ntertitel 2">
            <a:extLst>
              <a:ext uri="{FF2B5EF4-FFF2-40B4-BE49-F238E27FC236}">
                <a16:creationId xmlns:a16="http://schemas.microsoft.com/office/drawing/2014/main" id="{00C8BDED-30A6-456C-AE28-CD5F6162F0C2}"/>
              </a:ext>
            </a:extLst>
          </p:cNvPr>
          <p:cNvSpPr txBox="1">
            <a:spLocks/>
          </p:cNvSpPr>
          <p:nvPr/>
        </p:nvSpPr>
        <p:spPr>
          <a:xfrm>
            <a:off x="899066" y="2995728"/>
            <a:ext cx="2416097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bitte gut lesbar schreiben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0540435-D9EF-44C7-B2DD-C52C983240B2}"/>
              </a:ext>
            </a:extLst>
          </p:cNvPr>
          <p:cNvSpPr txBox="1"/>
          <p:nvPr/>
        </p:nvSpPr>
        <p:spPr>
          <a:xfrm>
            <a:off x="7293347" y="4051653"/>
            <a:ext cx="411527" cy="57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ED8B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107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20D3B76-B801-4A9C-8B4C-52DA6989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6" y="1756149"/>
            <a:ext cx="9206981" cy="401892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C019EED-70A0-4FC4-938A-083E78EA628B}"/>
              </a:ext>
            </a:extLst>
          </p:cNvPr>
          <p:cNvSpPr txBox="1"/>
          <p:nvPr/>
        </p:nvSpPr>
        <p:spPr>
          <a:xfrm>
            <a:off x="1507713" y="2402442"/>
            <a:ext cx="42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ED8B00"/>
                </a:solidFill>
              </a:rPr>
              <a:t>x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0C6C52-68DA-47FE-9ED8-75C6D6468512}"/>
              </a:ext>
            </a:extLst>
          </p:cNvPr>
          <p:cNvSpPr txBox="1"/>
          <p:nvPr/>
        </p:nvSpPr>
        <p:spPr>
          <a:xfrm>
            <a:off x="1507713" y="3638590"/>
            <a:ext cx="42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ED8B00"/>
                </a:solidFill>
              </a:rPr>
              <a:t>x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8A2E3FB-EE52-4665-9343-D972769AA906}"/>
              </a:ext>
            </a:extLst>
          </p:cNvPr>
          <p:cNvSpPr txBox="1">
            <a:spLocks/>
          </p:cNvSpPr>
          <p:nvPr/>
        </p:nvSpPr>
        <p:spPr>
          <a:xfrm>
            <a:off x="4763654" y="2562457"/>
            <a:ext cx="7312193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du entscheidest dich erst für einen Beruf  - danach kommt erst die Wahl des/der Unternehmen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70516A62-A518-4194-9C26-EEAE802DEC59}"/>
              </a:ext>
            </a:extLst>
          </p:cNvPr>
          <p:cNvSpPr txBox="1">
            <a:spLocks/>
          </p:cNvSpPr>
          <p:nvPr/>
        </p:nvSpPr>
        <p:spPr>
          <a:xfrm>
            <a:off x="366396" y="155760"/>
            <a:ext cx="12201524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0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 2. Auswahl des Ausbildungsberufes (auf dem Anmeldebogen)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40546FC1-5C25-41BA-9744-394DBEB7293A}"/>
              </a:ext>
            </a:extLst>
          </p:cNvPr>
          <p:cNvSpPr txBox="1">
            <a:spLocks/>
          </p:cNvSpPr>
          <p:nvPr/>
        </p:nvSpPr>
        <p:spPr>
          <a:xfrm>
            <a:off x="4763655" y="4020904"/>
            <a:ext cx="7312193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das </a:t>
            </a:r>
            <a:r>
              <a:rPr lang="de-DE" sz="1800" cap="none" dirty="0" err="1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JobGate</a:t>
            </a: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-Team sucht für  dich die Unternehmen heraus, die in deinem Wunschberuf ausbilden</a:t>
            </a:r>
          </a:p>
        </p:txBody>
      </p:sp>
    </p:spTree>
    <p:extLst>
      <p:ext uri="{BB962C8B-B14F-4D97-AF65-F5344CB8AC3E}">
        <p14:creationId xmlns:p14="http://schemas.microsoft.com/office/powerpoint/2010/main" val="11277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A6116BB-74D9-4EF1-8F24-81E35F6BADA4}"/>
              </a:ext>
            </a:extLst>
          </p:cNvPr>
          <p:cNvSpPr txBox="1">
            <a:spLocks/>
          </p:cNvSpPr>
          <p:nvPr/>
        </p:nvSpPr>
        <p:spPr>
          <a:xfrm>
            <a:off x="634134" y="-235572"/>
            <a:ext cx="11693912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</a:rPr>
              <a:t>3. das </a:t>
            </a:r>
            <a:r>
              <a:rPr lang="de-DE" sz="3000" cap="none" dirty="0" err="1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</a:rPr>
              <a:t>JobGate</a:t>
            </a:r>
            <a:r>
              <a:rPr lang="de-DE" sz="3000" cap="none" dirty="0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</a:rPr>
              <a:t>-Team sucht für dich die Unternehmen, die in deinem Wunschberuf ausbilden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1FD5836C-9010-480A-BF7E-B372D87F9788}"/>
              </a:ext>
            </a:extLst>
          </p:cNvPr>
          <p:cNvSpPr txBox="1">
            <a:spLocks/>
          </p:cNvSpPr>
          <p:nvPr/>
        </p:nvSpPr>
        <p:spPr>
          <a:xfrm>
            <a:off x="737838" y="1249286"/>
            <a:ext cx="11030115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nachdem wir deine Anmeldung bekommen haben, bekommst du deine persönliche Terminliste für deine 1-5 Erstbewerbungsgespräche auf der </a:t>
            </a:r>
            <a:r>
              <a:rPr lang="de-DE" sz="1800" cap="none" dirty="0" err="1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JobGate</a:t>
            </a: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 zugeschickt.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8DEB6A2-D31D-4C98-BF61-32040C8F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85" y="2133240"/>
            <a:ext cx="10202027" cy="3322887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800" cap="none" dirty="0">
                <a:solidFill>
                  <a:srgbClr val="002060"/>
                </a:solidFill>
                <a:latin typeface="Futura Bk"/>
                <a:cs typeface="Arial" panose="020B0604020202020204" pitchFamily="34" charset="0"/>
              </a:rPr>
              <a:t>N</a:t>
            </a:r>
            <a:r>
              <a:rPr lang="de-DE" sz="1800" cap="none" dirty="0">
                <a:latin typeface="Futura Bk"/>
              </a:rPr>
              <a:t>ame: Joel Matip                                                                   Terminliste            </a:t>
            </a:r>
            <a:br>
              <a:rPr lang="de-DE" sz="1800" cap="none" dirty="0">
                <a:latin typeface="Futura Bk"/>
              </a:rPr>
            </a:br>
            <a:r>
              <a:rPr lang="de-DE" sz="1800" cap="none" dirty="0">
                <a:latin typeface="Futura Bk"/>
              </a:rPr>
              <a:t>  Mittelschule an der Karlstraße, Klasse 9a </a:t>
            </a:r>
            <a:br>
              <a:rPr lang="de-DE" sz="1800" cap="none" dirty="0">
                <a:latin typeface="Futura Bk"/>
              </a:rPr>
            </a:br>
            <a:r>
              <a:rPr lang="de-DE" sz="1800" cap="none" dirty="0">
                <a:latin typeface="Futura Bk"/>
              </a:rPr>
              <a:t>  Startzeit: 10:00 Uhr </a:t>
            </a:r>
            <a:br>
              <a:rPr lang="de-DE" sz="1800" cap="none" dirty="0">
                <a:latin typeface="Futura Bk"/>
              </a:rPr>
            </a:br>
            <a:br>
              <a:rPr lang="de-DE" sz="1800" cap="none" dirty="0">
                <a:latin typeface="Futura Bk"/>
              </a:rPr>
            </a:br>
            <a:br>
              <a:rPr lang="de-DE" sz="2800" dirty="0">
                <a:latin typeface="+mn-lt"/>
              </a:rPr>
            </a:br>
            <a:br>
              <a:rPr lang="de-DE" sz="2800" dirty="0">
                <a:latin typeface="+mn-lt"/>
              </a:rPr>
            </a:br>
            <a:br>
              <a:rPr lang="de-DE" sz="2800" dirty="0">
                <a:latin typeface="+mn-lt"/>
              </a:rPr>
            </a:br>
            <a:endParaRPr lang="de-DE" sz="2800" dirty="0">
              <a:latin typeface="+mn-lt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3E5C44E-B8B8-441E-85E7-7CFE048BE85A}"/>
              </a:ext>
            </a:extLst>
          </p:cNvPr>
          <p:cNvSpPr txBox="1">
            <a:spLocks/>
          </p:cNvSpPr>
          <p:nvPr/>
        </p:nvSpPr>
        <p:spPr>
          <a:xfrm>
            <a:off x="737838" y="5499951"/>
            <a:ext cx="10739966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es sind bis zu 5 Bewerbungsgespräche möglich, je nach Angebot der offenen Ausbildungsplätze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461974D2-B78A-4210-85CE-9007A0AE9480}"/>
              </a:ext>
            </a:extLst>
          </p:cNvPr>
          <p:cNvSpPr txBox="1">
            <a:spLocks/>
          </p:cNvSpPr>
          <p:nvPr/>
        </p:nvSpPr>
        <p:spPr>
          <a:xfrm>
            <a:off x="714196" y="4823471"/>
            <a:ext cx="10716323" cy="86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cap="none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  <a:ea typeface="+mj-ea"/>
                <a:cs typeface="+mj-cs"/>
              </a:rPr>
              <a:t>du erstellst für jedes deiner terminierten Erstbewerbungsgespräche eine Bewerbungsmappe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F83321C-A326-4A7E-8902-7B09D127E352}"/>
              </a:ext>
            </a:extLst>
          </p:cNvPr>
          <p:cNvGrpSpPr/>
          <p:nvPr/>
        </p:nvGrpSpPr>
        <p:grpSpPr>
          <a:xfrm>
            <a:off x="737838" y="2126136"/>
            <a:ext cx="10132741" cy="2639026"/>
            <a:chOff x="749659" y="2217454"/>
            <a:chExt cx="10132741" cy="2639026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5DE6057A-E01A-434E-A371-B387D5EDEFD3}"/>
                </a:ext>
              </a:extLst>
            </p:cNvPr>
            <p:cNvSpPr txBox="1"/>
            <p:nvPr/>
          </p:nvSpPr>
          <p:spPr>
            <a:xfrm>
              <a:off x="749659" y="2252276"/>
              <a:ext cx="10132741" cy="260420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278D95B-57DD-4258-9B7C-0F45974E5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285" y="3284477"/>
              <a:ext cx="9758363" cy="1402134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E338CD5-0AC7-4D53-B5EE-9FACA7FA80C6}"/>
                </a:ext>
              </a:extLst>
            </p:cNvPr>
            <p:cNvSpPr/>
            <p:nvPr/>
          </p:nvSpPr>
          <p:spPr>
            <a:xfrm>
              <a:off x="749659" y="2217454"/>
              <a:ext cx="10132741" cy="24691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75094F5-806D-4AFF-9E20-3E2650A7F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864" y="2252276"/>
              <a:ext cx="1331734" cy="937580"/>
            </a:xfrm>
            <a:prstGeom prst="rect">
              <a:avLst/>
            </a:prstGeom>
          </p:spPr>
        </p:pic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8A3ED3A1-DC19-40C7-90FC-C8DE76976F0B}"/>
                </a:ext>
              </a:extLst>
            </p:cNvPr>
            <p:cNvSpPr/>
            <p:nvPr/>
          </p:nvSpPr>
          <p:spPr>
            <a:xfrm>
              <a:off x="5456591" y="3805442"/>
              <a:ext cx="1036320" cy="2438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86BDA65-DB0F-42FC-82A4-3F433526C555}"/>
                </a:ext>
              </a:extLst>
            </p:cNvPr>
            <p:cNvSpPr/>
            <p:nvPr/>
          </p:nvSpPr>
          <p:spPr>
            <a:xfrm>
              <a:off x="5456591" y="4041451"/>
              <a:ext cx="1036320" cy="2438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769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9E60B6F-E2F3-4A80-9ED2-734D3D3B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57" y="1695655"/>
            <a:ext cx="2761235" cy="481610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2122" y="5043854"/>
            <a:ext cx="6116228" cy="1541061"/>
          </a:xfrm>
        </p:spPr>
        <p:txBody>
          <a:bodyPr>
            <a:normAutofit/>
          </a:bodyPr>
          <a:lstStyle/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8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deine Praktikumsbestätigungen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207BD8-D09D-4F8B-92ED-91D3BEED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2396">
            <a:off x="9278309" y="2485959"/>
            <a:ext cx="2307892" cy="323550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DC3406CC-C8DB-4E04-83EF-768BD695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925" y="1756343"/>
            <a:ext cx="8828162" cy="1116501"/>
          </a:xfrm>
        </p:spPr>
        <p:txBody>
          <a:bodyPr>
            <a:normAutofit fontScale="90000"/>
          </a:bodyPr>
          <a:lstStyle/>
          <a:p>
            <a:r>
              <a:rPr lang="de-DE" sz="2400" cap="none" dirty="0"/>
              <a:t>du weißt ja, was alles in eine vollständige Bewerbungsmappe     </a:t>
            </a:r>
            <a:br>
              <a:rPr lang="de-DE" sz="2400" cap="none" dirty="0"/>
            </a:br>
            <a:r>
              <a:rPr lang="de-DE" sz="2400" cap="none" dirty="0"/>
              <a:t>gehört: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64CFEF2-8E98-4FD3-911A-C50389BFB9DB}"/>
              </a:ext>
            </a:extLst>
          </p:cNvPr>
          <p:cNvSpPr txBox="1">
            <a:spLocks/>
          </p:cNvSpPr>
          <p:nvPr/>
        </p:nvSpPr>
        <p:spPr>
          <a:xfrm>
            <a:off x="3362122" y="4432006"/>
            <a:ext cx="6320358" cy="104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8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dein Halbjahreszeugnis und Zeugnis des letzten Schuljahres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B18EA0A-4E74-44D0-9715-664759907342}"/>
              </a:ext>
            </a:extLst>
          </p:cNvPr>
          <p:cNvSpPr txBox="1">
            <a:spLocks/>
          </p:cNvSpPr>
          <p:nvPr/>
        </p:nvSpPr>
        <p:spPr>
          <a:xfrm>
            <a:off x="3362122" y="3296371"/>
            <a:ext cx="8228169" cy="144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8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dein Lebenslauf mit Foto und </a:t>
            </a:r>
            <a:br>
              <a:rPr lang="de-DE" sz="28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</a:br>
            <a:r>
              <a:rPr lang="de-DE" sz="28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vollständigen Kontaktdaten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38DA747-8D78-4414-A377-C42E2FCD527B}"/>
              </a:ext>
            </a:extLst>
          </p:cNvPr>
          <p:cNvSpPr txBox="1">
            <a:spLocks/>
          </p:cNvSpPr>
          <p:nvPr/>
        </p:nvSpPr>
        <p:spPr>
          <a:xfrm>
            <a:off x="3362122" y="2413159"/>
            <a:ext cx="3666329" cy="134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de-DE" sz="2100" kern="1200" cap="sm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lang="en-US" sz="2100" kern="1200" cap="small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de-DE" sz="2800" cap="none" dirty="0">
                <a:ln w="3175" cmpd="sng">
                  <a:noFill/>
                </a:ln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rPr>
              <a:t>dein Anschreiben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C5455FE-C649-418C-82B3-78458B68B4B5}"/>
              </a:ext>
            </a:extLst>
          </p:cNvPr>
          <p:cNvSpPr txBox="1">
            <a:spLocks/>
          </p:cNvSpPr>
          <p:nvPr/>
        </p:nvSpPr>
        <p:spPr>
          <a:xfrm>
            <a:off x="675345" y="-164886"/>
            <a:ext cx="11693912" cy="134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000" cap="none" dirty="0"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Futura Bk"/>
              </a:rPr>
              <a:t>und was kommt jetzt?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208358F4-0153-4AA7-841E-8E321CD2359F}"/>
              </a:ext>
            </a:extLst>
          </p:cNvPr>
          <p:cNvSpPr txBox="1">
            <a:spLocks/>
          </p:cNvSpPr>
          <p:nvPr/>
        </p:nvSpPr>
        <p:spPr>
          <a:xfrm>
            <a:off x="675345" y="603544"/>
            <a:ext cx="9905998" cy="11165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800" kern="1200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>
                    <a:schemeClr val="tx1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200" cap="none" dirty="0"/>
              <a:t>du machst für jeden </a:t>
            </a:r>
            <a:r>
              <a:rPr lang="de-DE" sz="2200" cap="none" dirty="0" err="1"/>
              <a:t>Gesprächstermin|Unternehmen</a:t>
            </a:r>
            <a:r>
              <a:rPr lang="de-DE" sz="2200" cap="none" dirty="0"/>
              <a:t> eine Bewerbungsmappe fertig</a:t>
            </a:r>
          </a:p>
        </p:txBody>
      </p:sp>
    </p:spTree>
    <p:extLst>
      <p:ext uri="{BB962C8B-B14F-4D97-AF65-F5344CB8AC3E}">
        <p14:creationId xmlns:p14="http://schemas.microsoft.com/office/powerpoint/2010/main" val="28203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913" y="-279202"/>
            <a:ext cx="11784448" cy="1905000"/>
          </a:xfrm>
        </p:spPr>
        <p:txBody>
          <a:bodyPr>
            <a:normAutofit/>
          </a:bodyPr>
          <a:lstStyle/>
          <a:p>
            <a:r>
              <a:rPr lang="de-DE" sz="3000" cap="none" dirty="0"/>
              <a:t>nochmal für dich eine Zusammenfassung</a:t>
            </a:r>
            <a:br>
              <a:rPr lang="de-DE" sz="3000" cap="none" dirty="0"/>
            </a:br>
            <a:r>
              <a:rPr lang="de-DE" sz="3000" cap="none" dirty="0"/>
              <a:t>wie du eine Bewerbungsmappe erstellst 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433616-7D04-4436-99F7-09271DF2109F}"/>
              </a:ext>
            </a:extLst>
          </p:cNvPr>
          <p:cNvSpPr txBox="1"/>
          <p:nvPr/>
        </p:nvSpPr>
        <p:spPr>
          <a:xfrm>
            <a:off x="442989" y="1321860"/>
            <a:ext cx="112003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1)  </a:t>
            </a:r>
            <a:r>
              <a:rPr lang="de-DE" sz="1400" dirty="0">
                <a:solidFill>
                  <a:srgbClr val="002060"/>
                </a:solidFill>
              </a:rPr>
              <a:t>dein </a:t>
            </a:r>
            <a:r>
              <a:rPr lang="de-DE" sz="1600" b="1" dirty="0">
                <a:solidFill>
                  <a:srgbClr val="ED8B00"/>
                </a:solidFill>
              </a:rPr>
              <a:t>Anschreiben</a:t>
            </a:r>
            <a:r>
              <a:rPr lang="de-DE" sz="1400" dirty="0">
                <a:solidFill>
                  <a:srgbClr val="002060"/>
                </a:solidFill>
              </a:rPr>
              <a:t> in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word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400" dirty="0">
                <a:solidFill>
                  <a:srgbClr val="002060"/>
                </a:solidFill>
              </a:rPr>
              <a:t>erstellen </a:t>
            </a:r>
            <a:br>
              <a:rPr lang="de-DE" sz="1400" dirty="0">
                <a:solidFill>
                  <a:srgbClr val="002060"/>
                </a:solidFill>
              </a:rPr>
            </a:br>
            <a:r>
              <a:rPr lang="de-DE" sz="1400" dirty="0">
                <a:solidFill>
                  <a:srgbClr val="002060"/>
                </a:solidFill>
              </a:rPr>
              <a:t>     Nutze dabei Vorlagen und frag dich selbst: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2060"/>
                </a:solidFill>
              </a:rPr>
              <a:t>was will ich einmal werden?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2060"/>
                </a:solidFill>
              </a:rPr>
              <a:t>was gefällt mir an dem Beruf/der Ausbildung?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2060"/>
                </a:solidFill>
              </a:rPr>
              <a:t>was kann ich besonders gut?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2060"/>
                </a:solidFill>
              </a:rPr>
              <a:t>was gefällt mir an diesem Unternehmen?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2060"/>
                </a:solidFill>
              </a:rPr>
              <a:t>beschreibe dich selbst – Eigenschaften, Stärken, Hobbies</a:t>
            </a:r>
          </a:p>
          <a:p>
            <a:pPr lvl="1"/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>
                <a:solidFill>
                  <a:srgbClr val="002060"/>
                </a:solidFill>
              </a:rPr>
              <a:t>     schau dir die </a:t>
            </a:r>
            <a:r>
              <a:rPr lang="de-DE" sz="1400" b="1" dirty="0">
                <a:solidFill>
                  <a:srgbClr val="002060"/>
                </a:solidFill>
              </a:rPr>
              <a:t>Webseiten der Firmen </a:t>
            </a:r>
            <a:r>
              <a:rPr lang="de-DE" sz="1400" dirty="0">
                <a:solidFill>
                  <a:srgbClr val="002060"/>
                </a:solidFill>
              </a:rPr>
              <a:t>an und informiere Dich: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2060"/>
                </a:solidFill>
              </a:rPr>
              <a:t>Was macht das Unternehmen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2060"/>
                </a:solidFill>
              </a:rPr>
              <a:t>Wo ist ihr Standort und gibt es sie noch in anderen Städten </a:t>
            </a:r>
            <a:br>
              <a:rPr lang="de-DE" sz="1400" dirty="0">
                <a:solidFill>
                  <a:srgbClr val="002060"/>
                </a:solidFill>
              </a:rPr>
            </a:br>
            <a:r>
              <a:rPr lang="de-DE" sz="1400" dirty="0">
                <a:solidFill>
                  <a:srgbClr val="002060"/>
                </a:solidFill>
              </a:rPr>
              <a:t>oder im Ausland?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1400" dirty="0">
              <a:solidFill>
                <a:srgbClr val="002060"/>
              </a:solidFill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9D98A1-BBC1-4770-B471-749D5313B6A0}"/>
              </a:ext>
            </a:extLst>
          </p:cNvPr>
          <p:cNvSpPr txBox="1"/>
          <p:nvPr/>
        </p:nvSpPr>
        <p:spPr>
          <a:xfrm>
            <a:off x="418609" y="4028981"/>
            <a:ext cx="1155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 2)  </a:t>
            </a:r>
            <a:r>
              <a:rPr lang="de-DE" sz="1400" dirty="0">
                <a:solidFill>
                  <a:srgbClr val="002060"/>
                </a:solidFill>
              </a:rPr>
              <a:t>Erstelle Deinen </a:t>
            </a:r>
            <a:r>
              <a:rPr lang="de-DE" sz="1600" b="1" dirty="0">
                <a:solidFill>
                  <a:srgbClr val="ED8B00"/>
                </a:solidFill>
              </a:rPr>
              <a:t>Lebenslauf</a:t>
            </a:r>
            <a:r>
              <a:rPr lang="de-DE" sz="1600" dirty="0">
                <a:solidFill>
                  <a:srgbClr val="ED8B0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(</a:t>
            </a:r>
            <a:r>
              <a:rPr lang="de-DE" sz="1600" dirty="0" err="1">
                <a:solidFill>
                  <a:srgbClr val="002060"/>
                </a:solidFill>
              </a:rPr>
              <a:t>word</a:t>
            </a:r>
            <a:r>
              <a:rPr lang="de-DE" sz="1600" dirty="0">
                <a:solidFill>
                  <a:srgbClr val="002060"/>
                </a:solidFill>
              </a:rPr>
              <a:t>) </a:t>
            </a:r>
            <a:r>
              <a:rPr lang="de-DE" sz="1400" dirty="0">
                <a:solidFill>
                  <a:srgbClr val="002060"/>
                </a:solidFill>
              </a:rPr>
              <a:t>und auch dafür findest du Vorlagen im Internet</a:t>
            </a:r>
          </a:p>
          <a:p>
            <a:endParaRPr lang="de-DE" sz="1400" dirty="0">
              <a:solidFill>
                <a:srgbClr val="002060"/>
              </a:solidFill>
            </a:endParaRP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CC9DC06-DC5B-4E09-89B9-FBD2D8AE307D}"/>
              </a:ext>
            </a:extLst>
          </p:cNvPr>
          <p:cNvSpPr txBox="1"/>
          <p:nvPr/>
        </p:nvSpPr>
        <p:spPr>
          <a:xfrm>
            <a:off x="442989" y="4946163"/>
            <a:ext cx="7921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3)   </a:t>
            </a:r>
            <a:r>
              <a:rPr lang="de-DE" sz="1400" dirty="0">
                <a:solidFill>
                  <a:srgbClr val="002060"/>
                </a:solidFill>
              </a:rPr>
              <a:t>Kopiere dein </a:t>
            </a:r>
            <a:r>
              <a:rPr lang="de-DE" sz="1600" b="1" dirty="0">
                <a:solidFill>
                  <a:srgbClr val="ED8B00"/>
                </a:solidFill>
              </a:rPr>
              <a:t>letztes Schulzeugnis </a:t>
            </a:r>
            <a:br>
              <a:rPr lang="de-DE" sz="1400" dirty="0">
                <a:solidFill>
                  <a:srgbClr val="002060"/>
                </a:solidFill>
              </a:rPr>
            </a:br>
            <a:r>
              <a:rPr lang="de-DE" sz="1400" dirty="0">
                <a:solidFill>
                  <a:srgbClr val="002060"/>
                </a:solidFill>
              </a:rPr>
              <a:t>      (Abschlusszeugnis der letzten Klasse und/oder das Halbjahreszeugnis des laufenden </a:t>
            </a:r>
            <a:br>
              <a:rPr lang="de-DE" sz="1400" dirty="0">
                <a:solidFill>
                  <a:srgbClr val="002060"/>
                </a:solidFill>
              </a:rPr>
            </a:br>
            <a:r>
              <a:rPr lang="de-DE" sz="1400" dirty="0">
                <a:solidFill>
                  <a:srgbClr val="002060"/>
                </a:solidFill>
              </a:rPr>
              <a:t>      Schuljahres)</a:t>
            </a:r>
            <a:br>
              <a:rPr lang="de-DE" sz="1400" dirty="0">
                <a:solidFill>
                  <a:srgbClr val="002060"/>
                </a:solidFill>
              </a:rPr>
            </a:br>
            <a:endParaRPr lang="de-DE" sz="1400" dirty="0">
              <a:solidFill>
                <a:srgbClr val="002060"/>
              </a:solidFill>
            </a:endParaRPr>
          </a:p>
          <a:p>
            <a:endParaRPr lang="de-DE" sz="1400" dirty="0">
              <a:solidFill>
                <a:srgbClr val="002060"/>
              </a:solidFill>
            </a:endParaRP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3F28691-1EAC-41B8-87FF-1EAF64BF0397}"/>
              </a:ext>
            </a:extLst>
          </p:cNvPr>
          <p:cNvSpPr txBox="1"/>
          <p:nvPr/>
        </p:nvSpPr>
        <p:spPr>
          <a:xfrm>
            <a:off x="442989" y="5867419"/>
            <a:ext cx="792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4)   </a:t>
            </a:r>
            <a:r>
              <a:rPr lang="de-DE" sz="1400" dirty="0">
                <a:solidFill>
                  <a:srgbClr val="002060"/>
                </a:solidFill>
              </a:rPr>
              <a:t>Kopiere deine </a:t>
            </a:r>
            <a:r>
              <a:rPr lang="de-DE" sz="1600" b="1" dirty="0">
                <a:solidFill>
                  <a:srgbClr val="ED8B00"/>
                </a:solidFill>
              </a:rPr>
              <a:t>Praktikumsbestätigungen</a:t>
            </a:r>
          </a:p>
          <a:p>
            <a:endParaRPr lang="de-DE" sz="1400" dirty="0">
              <a:solidFill>
                <a:srgbClr val="002060"/>
              </a:solidFill>
            </a:endParaRP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1264DB-16A4-488B-A810-2A6B0EBF1F76}"/>
              </a:ext>
            </a:extLst>
          </p:cNvPr>
          <p:cNvSpPr txBox="1"/>
          <p:nvPr/>
        </p:nvSpPr>
        <p:spPr>
          <a:xfrm>
            <a:off x="7120120" y="2177722"/>
            <a:ext cx="485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D8B00"/>
                </a:solidFill>
              </a:rPr>
              <a:t>Vorlagen findest Du auf</a:t>
            </a:r>
          </a:p>
          <a:p>
            <a:endParaRPr lang="de-DE" sz="1400" b="1" dirty="0">
              <a:solidFill>
                <a:srgbClr val="ED8B00"/>
              </a:solidFill>
            </a:endParaRPr>
          </a:p>
          <a:p>
            <a:r>
              <a:rPr lang="de-DE" sz="1400" b="1" dirty="0">
                <a:solidFill>
                  <a:srgbClr val="ED8B00"/>
                </a:solidFill>
              </a:rPr>
              <a:t>www. https://www.jobgate.info/tipps-zur-bewerbung/</a:t>
            </a:r>
          </a:p>
        </p:txBody>
      </p:sp>
    </p:spTree>
    <p:extLst>
      <p:ext uri="{BB962C8B-B14F-4D97-AF65-F5344CB8AC3E}">
        <p14:creationId xmlns:p14="http://schemas.microsoft.com/office/powerpoint/2010/main" val="40157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1110</Words>
  <Application>Microsoft Office PowerPoint</Application>
  <PresentationFormat>Breitbild</PresentationFormat>
  <Paragraphs>108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Futura Bk</vt:lpstr>
      <vt:lpstr>Wingdings</vt:lpstr>
      <vt:lpstr>Netz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Name: Joel Matip                                                                   Terminliste               Mittelschule an der Karlstraße, Klasse 9a    Startzeit: 10:00 Uhr      </vt:lpstr>
      <vt:lpstr>du weißt ja, was alles in eine vollständige Bewerbungsmappe      gehört:</vt:lpstr>
      <vt:lpstr>nochmal für dich eine Zusammenfassung wie du eine Bewerbungsmappe erstellst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Bewerbungsprozess</dc:title>
  <dc:creator>FSJ</dc:creator>
  <cp:lastModifiedBy>Christine Richter</cp:lastModifiedBy>
  <cp:revision>184</cp:revision>
  <cp:lastPrinted>2024-01-24T13:39:52Z</cp:lastPrinted>
  <dcterms:created xsi:type="dcterms:W3CDTF">2024-01-12T09:23:01Z</dcterms:created>
  <dcterms:modified xsi:type="dcterms:W3CDTF">2024-01-30T13:49:25Z</dcterms:modified>
</cp:coreProperties>
</file>